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4"/>
  </p:sldMasterIdLst>
  <p:notesMasterIdLst>
    <p:notesMasterId r:id="rId6"/>
  </p:notesMasterIdLst>
  <p:handoutMasterIdLst>
    <p:handoutMasterId r:id="rId7"/>
  </p:handoutMasterIdLst>
  <p:sldIdLst>
    <p:sldId id="277" r:id="rId5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1071" userDrawn="1">
          <p15:clr>
            <a:srgbClr val="A4A3A4"/>
          </p15:clr>
        </p15:guide>
        <p15:guide id="4" pos="3840" userDrawn="1">
          <p15:clr>
            <a:srgbClr val="A4A3A4"/>
          </p15:clr>
        </p15:guide>
        <p15:guide id="5" orient="horz" pos="29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382F634-FED8-CC28-543C-865B40C35F3F}" name="Arguelle, Carlos" initials="AC" userId="S::carguelle@bakerrisk.com::306e5922-a6a4-41e3-a264-e930b210e6e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A7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3" autoAdjust="0"/>
    <p:restoredTop sz="88689" autoAdjust="0"/>
  </p:normalViewPr>
  <p:slideViewPr>
    <p:cSldViewPr snapToGrid="0" showGuides="1">
      <p:cViewPr>
        <p:scale>
          <a:sx n="75" d="100"/>
          <a:sy n="75" d="100"/>
        </p:scale>
        <p:origin x="1878" y="498"/>
      </p:cViewPr>
      <p:guideLst>
        <p:guide orient="horz" pos="1071"/>
        <p:guide pos="3840"/>
        <p:guide orient="horz" pos="2976"/>
      </p:guideLst>
    </p:cSldViewPr>
  </p:slideViewPr>
  <p:outlineViewPr>
    <p:cViewPr>
      <p:scale>
        <a:sx n="33" d="100"/>
        <a:sy n="33" d="100"/>
      </p:scale>
      <p:origin x="0" y="-63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tter, Tillie" userId="603eaf4f-1c73-4ba8-844f-76bd071271db" providerId="ADAL" clId="{C3A26144-E1CA-4025-A83E-87B2E0C8DEE6}"/>
    <pc:docChg chg="custSel modSld">
      <pc:chgData name="Nutter, Tillie" userId="603eaf4f-1c73-4ba8-844f-76bd071271db" providerId="ADAL" clId="{C3A26144-E1CA-4025-A83E-87B2E0C8DEE6}" dt="2026-05-05T18:48:58.406" v="0" actId="478"/>
      <pc:docMkLst>
        <pc:docMk/>
      </pc:docMkLst>
      <pc:sldChg chg="delSp mod">
        <pc:chgData name="Nutter, Tillie" userId="603eaf4f-1c73-4ba8-844f-76bd071271db" providerId="ADAL" clId="{C3A26144-E1CA-4025-A83E-87B2E0C8DEE6}" dt="2026-05-05T18:48:58.406" v="0" actId="478"/>
        <pc:sldMkLst>
          <pc:docMk/>
          <pc:sldMk cId="3797634014" sldId="277"/>
        </pc:sldMkLst>
        <pc:spChg chg="del">
          <ac:chgData name="Nutter, Tillie" userId="603eaf4f-1c73-4ba8-844f-76bd071271db" providerId="ADAL" clId="{C3A26144-E1CA-4025-A83E-87B2E0C8DEE6}" dt="2026-05-05T18:48:58.406" v="0" actId="478"/>
          <ac:spMkLst>
            <pc:docMk/>
            <pc:sldMk cId="3797634014" sldId="277"/>
            <ac:spMk id="11" creationId="{6D3AC2B1-58C6-2607-3AB0-443553294E7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E43F5-8472-470F-80B8-12DFDDB692B0}" type="datetimeFigureOut">
              <a:rPr lang="th-TH" smtClean="0"/>
              <a:t>05/05/69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66D4DF-3FEB-4C81-9EA7-3C7131EDFF5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09460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A670-A032-4BF2-9801-114F4383953B}" type="datetimeFigureOut">
              <a:rPr lang="th-TH" smtClean="0"/>
              <a:t>05/05/69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E034FA-0DE7-4E19-9E6F-31A284D9A11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4765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B1F8-67CA-6142-B8B9-82F203BD0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3B8DD1-5B7C-8101-407B-0D14472517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A1C7C1-9C30-6A8B-A47D-74B61EE45C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5B2FC0-F237-4A46-C840-176E387DB1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034FA-0DE7-4E19-9E6F-31A284D9A113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69345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542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ty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4418" y="1924261"/>
            <a:ext cx="5827183" cy="639277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4000" b="0" spc="0" baseline="0">
                <a:solidFill>
                  <a:srgbClr val="FF0000"/>
                </a:solidFill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4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624418" y="1658041"/>
            <a:ext cx="5827183" cy="306387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1" baseline="0">
                <a:solidFill>
                  <a:srgbClr val="FF0000"/>
                </a:solidFill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</a:lstStyle>
          <a:p>
            <a:pPr lvl="0"/>
            <a:r>
              <a:rPr lang="en-US" dirty="0"/>
              <a:t>Additional Content</a:t>
            </a:r>
            <a:endParaRPr lang="th-TH" dirty="0"/>
          </a:p>
        </p:txBody>
      </p:sp>
      <p:sp>
        <p:nvSpPr>
          <p:cNvPr id="6" name="Rectangle 5"/>
          <p:cNvSpPr/>
          <p:nvPr userDrawn="1"/>
        </p:nvSpPr>
        <p:spPr>
          <a:xfrm>
            <a:off x="742953" y="1382208"/>
            <a:ext cx="1855692" cy="1075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th-TH" sz="32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677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, Image &amp;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4222633" y="1137764"/>
            <a:ext cx="3671809" cy="5720235"/>
          </a:xfrm>
          <a:ln>
            <a:noFill/>
          </a:ln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th-TH" sz="1600" i="1" kern="1200" baseline="0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+mn-cs"/>
              </a:defRPr>
            </a:lvl1pPr>
          </a:lstStyle>
          <a:p>
            <a:r>
              <a:rPr lang="en-GB" dirty="0"/>
              <a:t>Add image here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24416" y="1563337"/>
            <a:ext cx="3120000" cy="1067536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4800" b="0" spc="0" baseline="0">
                <a:solidFill>
                  <a:srgbClr val="FF0000"/>
                </a:solidFill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</a:lstStyle>
          <a:p>
            <a:r>
              <a:rPr lang="en-US" dirty="0"/>
              <a:t>TITLE 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765773" y="3380820"/>
            <a:ext cx="1855692" cy="1075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th-TH" sz="2800">
              <a:solidFill>
                <a:schemeClr val="accent1"/>
              </a:solidFill>
            </a:endParaRPr>
          </a:p>
        </p:txBody>
      </p:sp>
      <p:sp>
        <p:nvSpPr>
          <p:cNvPr id="11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624417" y="3892814"/>
            <a:ext cx="3120000" cy="1751331"/>
          </a:xfrm>
        </p:spPr>
        <p:txBody>
          <a:bodyPr>
            <a:no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400" b="0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Content here</a:t>
            </a:r>
            <a:endParaRPr lang="th-TH" dirty="0"/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624417" y="1227727"/>
            <a:ext cx="3120000" cy="329719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1" baseline="0">
                <a:solidFill>
                  <a:srgbClr val="FF0000"/>
                </a:solidFill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</a:lstStyle>
          <a:p>
            <a:pPr lvl="0"/>
            <a:r>
              <a:rPr lang="en-US" dirty="0"/>
              <a:t>Additional Content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02248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498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00B8689-1652-9614-FA4F-C5E02369FC4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93" y="-3662"/>
            <a:ext cx="11171107" cy="107228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030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C764DE79-268F-4C1A-8933-263129D2AF90}" type="datetimeFigureOut">
              <a:rPr lang="en-US" smtClean="0"/>
              <a:pPr/>
              <a:t>5/5/2026</a:t>
            </a:fld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>
                <a:solidFill>
                  <a:schemeClr val="tx2">
                    <a:alpha val="85000"/>
                  </a:schemeClr>
                </a:solidFill>
              </a:rPr>
              <a:t>©BakerRisk. All rights reserved.</a:t>
            </a:r>
            <a:endParaRPr lang="en-US" dirty="0">
              <a:solidFill>
                <a:schemeClr val="tx2">
                  <a:alpha val="8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688C9F02-E476-087F-7D01-CCA9A231F3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287868" y="220984"/>
            <a:ext cx="1196629" cy="82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355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28" r:id="rId2"/>
    <p:sldLayoutId id="2147483707" r:id="rId3"/>
    <p:sldLayoutId id="2147483685" r:id="rId4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bg1"/>
          </a:solidFill>
          <a:latin typeface="Leelawadee" panose="020B0502040204020203" pitchFamily="34" charset="-34"/>
          <a:ea typeface="+mj-ea"/>
          <a:cs typeface="Leelawadee" panose="020B0502040204020203" pitchFamily="34" charset="-34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3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7287" userDrawn="1">
          <p15:clr>
            <a:srgbClr val="F26B43"/>
          </p15:clr>
        </p15:guide>
        <p15:guide id="4" orient="horz" pos="4065" userDrawn="1">
          <p15:clr>
            <a:srgbClr val="F26B43"/>
          </p15:clr>
        </p15:guide>
        <p15:guide id="5" orient="horz" pos="255" userDrawn="1">
          <p15:clr>
            <a:srgbClr val="F26B43"/>
          </p15:clr>
        </p15:guide>
        <p15:guide id="6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hyperlink" Target="https://www.bls.gov/iif/latest-numbers.htm" TargetMode="Externa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98701-735B-B7C6-4B91-2430962E5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le 4">
            <a:extLst>
              <a:ext uri="{FF2B5EF4-FFF2-40B4-BE49-F238E27FC236}">
                <a16:creationId xmlns:a16="http://schemas.microsoft.com/office/drawing/2014/main" id="{08E724F9-404D-CE8C-73A6-49E913AC9D46}"/>
              </a:ext>
            </a:extLst>
          </p:cNvPr>
          <p:cNvSpPr txBox="1">
            <a:spLocks/>
          </p:cNvSpPr>
          <p:nvPr/>
        </p:nvSpPr>
        <p:spPr>
          <a:xfrm>
            <a:off x="182880" y="-10278"/>
            <a:ext cx="11761465" cy="1059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sz="4800" b="0" kern="1200" cap="all" spc="0" baseline="0">
                <a:solidFill>
                  <a:schemeClr val="tx1"/>
                </a:solidFill>
                <a:latin typeface="Leelawadee" panose="020B0502040204020203" pitchFamily="34" charset="-34"/>
                <a:ea typeface="+mj-ea"/>
                <a:cs typeface="Leelawadee" panose="020B0502040204020203" pitchFamily="34" charset="-34"/>
              </a:defRPr>
            </a:lvl1pPr>
          </a:lstStyle>
          <a:p>
            <a:r>
              <a:rPr lang="en-US" sz="3800" dirty="0">
                <a:solidFill>
                  <a:schemeClr val="bg1"/>
                </a:solidFill>
              </a:rPr>
              <a:t>Did you know…</a:t>
            </a:r>
          </a:p>
        </p:txBody>
      </p:sp>
      <p:sp>
        <p:nvSpPr>
          <p:cNvPr id="90" name="Title 89">
            <a:extLst>
              <a:ext uri="{FF2B5EF4-FFF2-40B4-BE49-F238E27FC236}">
                <a16:creationId xmlns:a16="http://schemas.microsoft.com/office/drawing/2014/main" id="{B8805AF2-049E-2052-3F09-C75A60BD3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488" y="1521213"/>
            <a:ext cx="7779866" cy="2136180"/>
          </a:xfrm>
        </p:spPr>
        <p:txBody>
          <a:bodyPr/>
          <a:lstStyle/>
          <a:p>
            <a:r>
              <a:rPr lang="en-US" sz="3200" dirty="0"/>
              <a:t>Almost 50% of workplace injuries come from slips, trips, falls and ergonomic issues. </a:t>
            </a:r>
          </a:p>
        </p:txBody>
      </p:sp>
      <p:sp>
        <p:nvSpPr>
          <p:cNvPr id="92" name="Text Placeholder 91">
            <a:extLst>
              <a:ext uri="{FF2B5EF4-FFF2-40B4-BE49-F238E27FC236}">
                <a16:creationId xmlns:a16="http://schemas.microsoft.com/office/drawing/2014/main" id="{C2F02862-F846-6B6F-B378-E7E4C15C0F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416" y="3645165"/>
            <a:ext cx="4080933" cy="145715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In 2024, the Bureau of Labor Statistic reported </a:t>
            </a:r>
            <a:r>
              <a:rPr lang="en-GB" b="1" dirty="0">
                <a:solidFill>
                  <a:schemeClr val="tx1"/>
                </a:solidFill>
              </a:rPr>
              <a:t>479,480</a:t>
            </a:r>
            <a:r>
              <a:rPr lang="en-GB" dirty="0">
                <a:solidFill>
                  <a:schemeClr val="tx1"/>
                </a:solidFill>
              </a:rPr>
              <a:t> nonfatal injuries caused by falls, slips, and trips and </a:t>
            </a:r>
            <a:r>
              <a:rPr lang="en-GB" b="1" dirty="0">
                <a:solidFill>
                  <a:schemeClr val="tx1"/>
                </a:solidFill>
              </a:rPr>
              <a:t>568,150</a:t>
            </a:r>
            <a:r>
              <a:rPr lang="en-GB" dirty="0">
                <a:solidFill>
                  <a:schemeClr val="tx1"/>
                </a:solidFill>
              </a:rPr>
              <a:t> musculoskeletal injuries (sprains, strains, and tears).   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ABC32A4A-0267-6563-1330-070C0D8FBAD7}"/>
              </a:ext>
            </a:extLst>
          </p:cNvPr>
          <p:cNvSpPr txBox="1"/>
          <p:nvPr/>
        </p:nvSpPr>
        <p:spPr>
          <a:xfrm>
            <a:off x="624416" y="6404885"/>
            <a:ext cx="496221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https://www.bls.gov/iif/latest-numbers.htm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BE41FFD-A468-32C7-F768-E19F276B1538}"/>
              </a:ext>
            </a:extLst>
          </p:cNvPr>
          <p:cNvGrpSpPr/>
          <p:nvPr/>
        </p:nvGrpSpPr>
        <p:grpSpPr>
          <a:xfrm>
            <a:off x="8561750" y="1185371"/>
            <a:ext cx="3555392" cy="5481124"/>
            <a:chOff x="8561750" y="1185371"/>
            <a:chExt cx="3555392" cy="5481124"/>
          </a:xfrm>
        </p:grpSpPr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607A1251-5415-D6C7-4838-5158F559DEFC}"/>
                </a:ext>
              </a:extLst>
            </p:cNvPr>
            <p:cNvSpPr/>
            <p:nvPr/>
          </p:nvSpPr>
          <p:spPr>
            <a:xfrm>
              <a:off x="8561752" y="4117546"/>
              <a:ext cx="814704" cy="81470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Light"/>
                <a:ea typeface="+mn-ea"/>
                <a:cs typeface="Cordia New"/>
              </a:endParaRP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F3DAE9B9-45A9-E099-3E72-9B8745377C6E}"/>
                </a:ext>
              </a:extLst>
            </p:cNvPr>
            <p:cNvSpPr txBox="1"/>
            <p:nvPr/>
          </p:nvSpPr>
          <p:spPr>
            <a:xfrm>
              <a:off x="9571622" y="4354242"/>
              <a:ext cx="2474088" cy="852385"/>
            </a:xfrm>
            <a:prstGeom prst="rect">
              <a:avLst/>
            </a:prstGeom>
            <a:noFill/>
          </p:spPr>
          <p:txBody>
            <a:bodyPr wrap="square" tIns="0" rtlCol="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Reading emails or Teams messages on the move reduces situational awareness. It only takes one step in the wrong direction to turn a normal task into a near-miss. 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8F76996D-A0AB-280E-65B4-8350E95CAB8F}"/>
                </a:ext>
              </a:extLst>
            </p:cNvPr>
            <p:cNvSpPr txBox="1"/>
            <p:nvPr/>
          </p:nvSpPr>
          <p:spPr>
            <a:xfrm>
              <a:off x="9571622" y="4032875"/>
              <a:ext cx="2545520" cy="365815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200" b="1" cap="all" spc="-30" dirty="0">
                  <a:solidFill>
                    <a:srgbClr val="FF0000"/>
                  </a:solidFill>
                  <a:latin typeface="Leelawadee" panose="020B0502040204020203" pitchFamily="34" charset="-34"/>
                  <a:cs typeface="Leelawadee" panose="020B0502040204020203" pitchFamily="34" charset="-34"/>
                </a:rPr>
                <a:t>DISTRACTIONS WHILE WALKING</a:t>
              </a:r>
              <a:endParaRPr kumimoji="0" lang="th-TH" sz="1200" b="1" i="0" u="none" strike="noStrike" kern="1200" cap="all" spc="-3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eelawadee" panose="020B0502040204020203" pitchFamily="34" charset="-34"/>
                <a:cs typeface="Leelawadee" panose="020B0502040204020203" pitchFamily="34" charset="-34"/>
              </a:endParaRPr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5998FBB6-09B7-B0C9-12E9-FA987483F098}"/>
                </a:ext>
              </a:extLst>
            </p:cNvPr>
            <p:cNvSpPr/>
            <p:nvPr/>
          </p:nvSpPr>
          <p:spPr>
            <a:xfrm>
              <a:off x="8593870" y="1238178"/>
              <a:ext cx="814704" cy="81470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Light"/>
                <a:ea typeface="+mn-ea"/>
                <a:cs typeface="Cordia New"/>
              </a:endParaRP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2AB84E42-1E51-1103-12D8-3252DEA7DB9D}"/>
                </a:ext>
              </a:extLst>
            </p:cNvPr>
            <p:cNvSpPr txBox="1"/>
            <p:nvPr/>
          </p:nvSpPr>
          <p:spPr>
            <a:xfrm>
              <a:off x="9535791" y="1498973"/>
              <a:ext cx="2474085" cy="752017"/>
            </a:xfrm>
            <a:prstGeom prst="rect">
              <a:avLst/>
            </a:prstGeom>
            <a:noFill/>
          </p:spPr>
          <p:txBody>
            <a:bodyPr wrap="square" tIns="0" rtlCol="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Bags underneath desks, rolled up cables, boxes temporarily stored in walkways. </a:t>
              </a:r>
              <a:r>
                <a:rPr lang="en-US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 clear walkway at 8AM may not be clear at 10AM. 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CB392503-2ABC-C5A3-6384-E88ED9B5B365}"/>
                </a:ext>
              </a:extLst>
            </p:cNvPr>
            <p:cNvSpPr txBox="1"/>
            <p:nvPr/>
          </p:nvSpPr>
          <p:spPr>
            <a:xfrm>
              <a:off x="9546223" y="1185371"/>
              <a:ext cx="1996672" cy="365814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200" b="1" cap="all" dirty="0">
                  <a:solidFill>
                    <a:srgbClr val="FF0000"/>
                  </a:solidFill>
                  <a:latin typeface="Leelawadee" panose="020B0502040204020203" pitchFamily="34" charset="-34"/>
                  <a:cs typeface="Leelawadee" panose="020B0502040204020203" pitchFamily="34" charset="-34"/>
                </a:rPr>
                <a:t>TRIP HAZARDS</a:t>
              </a:r>
              <a:endParaRPr kumimoji="0" lang="th-TH" sz="1200" b="1" i="0" u="none" strike="noStrike" kern="1200" cap="all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eelawadee" panose="020B0502040204020203" pitchFamily="34" charset="-34"/>
                <a:cs typeface="Leelawadee" panose="020B0502040204020203" pitchFamily="34" charset="-34"/>
              </a:endParaRPr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51AC5A01-EF65-4F57-FBFE-E0EE3CE500BA}"/>
                </a:ext>
              </a:extLst>
            </p:cNvPr>
            <p:cNvSpPr/>
            <p:nvPr/>
          </p:nvSpPr>
          <p:spPr>
            <a:xfrm>
              <a:off x="8561751" y="2630298"/>
              <a:ext cx="814703" cy="81470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Light"/>
                <a:ea typeface="+mn-ea"/>
                <a:cs typeface="Cordia New"/>
              </a:endParaRP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BF29EF2E-D9F1-4D8E-0DE1-320FDD3FAB60}"/>
                </a:ext>
              </a:extLst>
            </p:cNvPr>
            <p:cNvSpPr txBox="1"/>
            <p:nvPr/>
          </p:nvSpPr>
          <p:spPr>
            <a:xfrm>
              <a:off x="9585539" y="2836420"/>
              <a:ext cx="2474085" cy="1059393"/>
            </a:xfrm>
            <a:prstGeom prst="rect">
              <a:avLst/>
            </a:prstGeom>
            <a:noFill/>
          </p:spPr>
          <p:txBody>
            <a:bodyPr wrap="square" tIns="0" rtlCol="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 monitor that’s too low, a chair that sinks through the day or hours spent leaning forward towards a laptop. Over time, these create strains, fatigue, and long-term issues. 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68222389-8408-4F22-697A-663762D1D5F2}"/>
                </a:ext>
              </a:extLst>
            </p:cNvPr>
            <p:cNvSpPr txBox="1"/>
            <p:nvPr/>
          </p:nvSpPr>
          <p:spPr>
            <a:xfrm>
              <a:off x="9571621" y="2532924"/>
              <a:ext cx="2151624" cy="365814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all" spc="0" normalizeH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Leelawadee" panose="020B0502040204020203" pitchFamily="34" charset="-34"/>
                  <a:cs typeface="Leelawadee" panose="020B0502040204020203" pitchFamily="34" charset="-34"/>
                </a:rPr>
                <a:t>ERGONOMICS</a:t>
              </a:r>
            </a:p>
          </p:txBody>
        </p:sp>
        <p:grpSp>
          <p:nvGrpSpPr>
            <p:cNvPr id="172" name="Group 21">
              <a:extLst>
                <a:ext uri="{FF2B5EF4-FFF2-40B4-BE49-F238E27FC236}">
                  <a16:creationId xmlns:a16="http://schemas.microsoft.com/office/drawing/2014/main" id="{23B4A224-B5AF-833C-3BD7-6F4D21EC587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796534" y="2819937"/>
              <a:ext cx="344981" cy="300299"/>
              <a:chOff x="-3196" y="626"/>
              <a:chExt cx="2239" cy="1949"/>
            </a:xfrm>
            <a:solidFill>
              <a:schemeClr val="accent2"/>
            </a:solidFill>
          </p:grpSpPr>
          <p:sp>
            <p:nvSpPr>
              <p:cNvPr id="173" name="Rectangle 24">
                <a:extLst>
                  <a:ext uri="{FF2B5EF4-FFF2-40B4-BE49-F238E27FC236}">
                    <a16:creationId xmlns:a16="http://schemas.microsoft.com/office/drawing/2014/main" id="{70B09FC3-1ECF-E157-F321-F6DE6DDE11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196" y="1692"/>
                <a:ext cx="107" cy="107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Light"/>
                  <a:ea typeface="+mn-ea"/>
                  <a:cs typeface="Cordia New"/>
                </a:endParaRPr>
              </a:p>
            </p:txBody>
          </p:sp>
          <p:sp>
            <p:nvSpPr>
              <p:cNvPr id="174" name="Rectangle 25">
                <a:extLst>
                  <a:ext uri="{FF2B5EF4-FFF2-40B4-BE49-F238E27FC236}">
                    <a16:creationId xmlns:a16="http://schemas.microsoft.com/office/drawing/2014/main" id="{6BC93B22-1589-187E-2F7F-95D159042F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063" y="1692"/>
                <a:ext cx="106" cy="107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Light"/>
                  <a:ea typeface="+mn-ea"/>
                  <a:cs typeface="Cordia New"/>
                </a:endParaRPr>
              </a:p>
            </p:txBody>
          </p:sp>
          <p:sp>
            <p:nvSpPr>
              <p:cNvPr id="175" name="Freeform 26">
                <a:extLst>
                  <a:ext uri="{FF2B5EF4-FFF2-40B4-BE49-F238E27FC236}">
                    <a16:creationId xmlns:a16="http://schemas.microsoft.com/office/drawing/2014/main" id="{1D7623A4-662A-5D9B-D686-BD06C4182E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05" y="2424"/>
                <a:ext cx="150" cy="151"/>
              </a:xfrm>
              <a:custGeom>
                <a:avLst/>
                <a:gdLst>
                  <a:gd name="T0" fmla="*/ 314 w 314"/>
                  <a:gd name="T1" fmla="*/ 157 h 315"/>
                  <a:gd name="T2" fmla="*/ 157 w 314"/>
                  <a:gd name="T3" fmla="*/ 315 h 315"/>
                  <a:gd name="T4" fmla="*/ 0 w 314"/>
                  <a:gd name="T5" fmla="*/ 157 h 315"/>
                  <a:gd name="T6" fmla="*/ 157 w 314"/>
                  <a:gd name="T7" fmla="*/ 0 h 315"/>
                  <a:gd name="T8" fmla="*/ 314 w 314"/>
                  <a:gd name="T9" fmla="*/ 157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4" h="315">
                    <a:moveTo>
                      <a:pt x="314" y="157"/>
                    </a:moveTo>
                    <a:lnTo>
                      <a:pt x="157" y="315"/>
                    </a:lnTo>
                    <a:lnTo>
                      <a:pt x="0" y="157"/>
                    </a:lnTo>
                    <a:lnTo>
                      <a:pt x="157" y="0"/>
                    </a:lnTo>
                    <a:lnTo>
                      <a:pt x="314" y="157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Light"/>
                  <a:ea typeface="+mn-ea"/>
                  <a:cs typeface="Cordia New"/>
                </a:endParaRPr>
              </a:p>
            </p:txBody>
          </p:sp>
          <p:sp>
            <p:nvSpPr>
              <p:cNvPr id="176" name="Freeform 27">
                <a:extLst>
                  <a:ext uri="{FF2B5EF4-FFF2-40B4-BE49-F238E27FC236}">
                    <a16:creationId xmlns:a16="http://schemas.microsoft.com/office/drawing/2014/main" id="{2CBECBFC-D588-A4F0-3C70-F965A6672E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98" y="916"/>
                <a:ext cx="151" cy="151"/>
              </a:xfrm>
              <a:custGeom>
                <a:avLst/>
                <a:gdLst>
                  <a:gd name="T0" fmla="*/ 0 w 315"/>
                  <a:gd name="T1" fmla="*/ 158 h 315"/>
                  <a:gd name="T2" fmla="*/ 158 w 315"/>
                  <a:gd name="T3" fmla="*/ 0 h 315"/>
                  <a:gd name="T4" fmla="*/ 315 w 315"/>
                  <a:gd name="T5" fmla="*/ 158 h 315"/>
                  <a:gd name="T6" fmla="*/ 158 w 315"/>
                  <a:gd name="T7" fmla="*/ 315 h 315"/>
                  <a:gd name="T8" fmla="*/ 0 w 315"/>
                  <a:gd name="T9" fmla="*/ 158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315">
                    <a:moveTo>
                      <a:pt x="0" y="158"/>
                    </a:moveTo>
                    <a:lnTo>
                      <a:pt x="158" y="0"/>
                    </a:lnTo>
                    <a:lnTo>
                      <a:pt x="315" y="158"/>
                    </a:lnTo>
                    <a:lnTo>
                      <a:pt x="158" y="315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Light"/>
                  <a:ea typeface="+mn-ea"/>
                  <a:cs typeface="Cordia New"/>
                </a:endParaRPr>
              </a:p>
            </p:txBody>
          </p:sp>
          <p:sp>
            <p:nvSpPr>
              <p:cNvPr id="177" name="Freeform 28">
                <a:extLst>
                  <a:ext uri="{FF2B5EF4-FFF2-40B4-BE49-F238E27FC236}">
                    <a16:creationId xmlns:a16="http://schemas.microsoft.com/office/drawing/2014/main" id="{BDF2333C-8E48-09A9-C312-EDB101B05E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98" y="2424"/>
                <a:ext cx="151" cy="151"/>
              </a:xfrm>
              <a:custGeom>
                <a:avLst/>
                <a:gdLst>
                  <a:gd name="T0" fmla="*/ 158 w 315"/>
                  <a:gd name="T1" fmla="*/ 315 h 315"/>
                  <a:gd name="T2" fmla="*/ 0 w 315"/>
                  <a:gd name="T3" fmla="*/ 157 h 315"/>
                  <a:gd name="T4" fmla="*/ 158 w 315"/>
                  <a:gd name="T5" fmla="*/ 0 h 315"/>
                  <a:gd name="T6" fmla="*/ 315 w 315"/>
                  <a:gd name="T7" fmla="*/ 157 h 315"/>
                  <a:gd name="T8" fmla="*/ 158 w 315"/>
                  <a:gd name="T9" fmla="*/ 315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315">
                    <a:moveTo>
                      <a:pt x="158" y="315"/>
                    </a:moveTo>
                    <a:lnTo>
                      <a:pt x="0" y="157"/>
                    </a:lnTo>
                    <a:lnTo>
                      <a:pt x="158" y="0"/>
                    </a:lnTo>
                    <a:lnTo>
                      <a:pt x="315" y="157"/>
                    </a:lnTo>
                    <a:lnTo>
                      <a:pt x="158" y="315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Light"/>
                  <a:ea typeface="+mn-ea"/>
                  <a:cs typeface="Cordia New"/>
                </a:endParaRPr>
              </a:p>
            </p:txBody>
          </p:sp>
          <p:sp>
            <p:nvSpPr>
              <p:cNvPr id="178" name="Rectangle 30">
                <a:extLst>
                  <a:ext uri="{FF2B5EF4-FFF2-40B4-BE49-F238E27FC236}">
                    <a16:creationId xmlns:a16="http://schemas.microsoft.com/office/drawing/2014/main" id="{754F8679-1285-326D-EF21-094CD11DE8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129" y="626"/>
                <a:ext cx="107" cy="107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Light"/>
                  <a:ea typeface="+mn-ea"/>
                  <a:cs typeface="Cordia New"/>
                </a:endParaRPr>
              </a:p>
            </p:txBody>
          </p:sp>
        </p:grp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D3B21885-BF01-5354-ED71-E2819C585D79}"/>
                </a:ext>
              </a:extLst>
            </p:cNvPr>
            <p:cNvSpPr/>
            <p:nvPr/>
          </p:nvSpPr>
          <p:spPr>
            <a:xfrm>
              <a:off x="8561750" y="5604791"/>
              <a:ext cx="814703" cy="81470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Light"/>
                <a:ea typeface="+mn-ea"/>
                <a:cs typeface="Cordia New"/>
              </a:endParaRP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035CEEB0-75BC-D5F9-E35F-F8BAB7133964}"/>
                </a:ext>
              </a:extLst>
            </p:cNvPr>
            <p:cNvSpPr txBox="1"/>
            <p:nvPr/>
          </p:nvSpPr>
          <p:spPr>
            <a:xfrm>
              <a:off x="9588486" y="5811327"/>
              <a:ext cx="2474084" cy="855168"/>
            </a:xfrm>
            <a:prstGeom prst="rect">
              <a:avLst/>
            </a:prstGeom>
            <a:noFill/>
          </p:spPr>
          <p:txBody>
            <a:bodyPr wrap="square" tIns="0" rtlCol="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Grabbing a box of paper, water jug, or office supplies without proper form is one of the most overlooked causes of strains &amp; sprains. 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E4B2E338-7344-02FD-C09E-2F41F05EC78C}"/>
                </a:ext>
              </a:extLst>
            </p:cNvPr>
            <p:cNvSpPr txBox="1"/>
            <p:nvPr/>
          </p:nvSpPr>
          <p:spPr>
            <a:xfrm>
              <a:off x="9571620" y="5520117"/>
              <a:ext cx="1996670" cy="365815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all" spc="0" normalizeH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Leelawadee" panose="020B0502040204020203" pitchFamily="34" charset="-34"/>
                  <a:cs typeface="Leelawadee" panose="020B0502040204020203" pitchFamily="34" charset="-34"/>
                </a:rPr>
                <a:t>IMPROPER LIFTING</a:t>
              </a:r>
              <a:endParaRPr kumimoji="0" lang="th-TH" sz="1200" b="1" i="0" u="none" strike="noStrike" kern="1200" cap="all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eelawadee" panose="020B0502040204020203" pitchFamily="34" charset="-34"/>
                <a:cs typeface="Leelawadee" panose="020B0502040204020203" pitchFamily="34" charset="-34"/>
              </a:endParaRPr>
            </a:p>
          </p:txBody>
        </p:sp>
        <p:grpSp>
          <p:nvGrpSpPr>
            <p:cNvPr id="164" name="Group 33">
              <a:extLst>
                <a:ext uri="{FF2B5EF4-FFF2-40B4-BE49-F238E27FC236}">
                  <a16:creationId xmlns:a16="http://schemas.microsoft.com/office/drawing/2014/main" id="{DA930B42-50AB-2315-D115-2D463B75282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961066" y="6149729"/>
              <a:ext cx="16205" cy="80870"/>
              <a:chOff x="2822" y="2638"/>
              <a:chExt cx="105" cy="524"/>
            </a:xfrm>
            <a:solidFill>
              <a:schemeClr val="accent2"/>
            </a:solidFill>
          </p:grpSpPr>
          <p:sp>
            <p:nvSpPr>
              <p:cNvPr id="165" name="Rectangle 34">
                <a:extLst>
                  <a:ext uri="{FF2B5EF4-FFF2-40B4-BE49-F238E27FC236}">
                    <a16:creationId xmlns:a16="http://schemas.microsoft.com/office/drawing/2014/main" id="{F83F6496-A656-E2C4-1034-0B806B142C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2" y="2638"/>
                <a:ext cx="105" cy="10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Light"/>
                  <a:ea typeface="+mn-ea"/>
                  <a:cs typeface="Cordia New"/>
                </a:endParaRPr>
              </a:p>
            </p:txBody>
          </p:sp>
          <p:sp>
            <p:nvSpPr>
              <p:cNvPr id="166" name="Rectangle 35">
                <a:extLst>
                  <a:ext uri="{FF2B5EF4-FFF2-40B4-BE49-F238E27FC236}">
                    <a16:creationId xmlns:a16="http://schemas.microsoft.com/office/drawing/2014/main" id="{485FAD54-EF48-664D-9AEF-6AC9CE42E1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2" y="2848"/>
                <a:ext cx="105" cy="10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Light"/>
                  <a:ea typeface="+mn-ea"/>
                  <a:cs typeface="Cordia New"/>
                </a:endParaRPr>
              </a:p>
            </p:txBody>
          </p:sp>
          <p:sp>
            <p:nvSpPr>
              <p:cNvPr id="167" name="Rectangle 36">
                <a:extLst>
                  <a:ext uri="{FF2B5EF4-FFF2-40B4-BE49-F238E27FC236}">
                    <a16:creationId xmlns:a16="http://schemas.microsoft.com/office/drawing/2014/main" id="{5F92CF41-4911-B693-7EFA-C33D8B6F26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2" y="3057"/>
                <a:ext cx="105" cy="10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Light"/>
                  <a:ea typeface="+mn-ea"/>
                  <a:cs typeface="Cordia New"/>
                </a:endParaRPr>
              </a:p>
            </p:txBody>
          </p:sp>
        </p:grpSp>
        <p:pic>
          <p:nvPicPr>
            <p:cNvPr id="189" name="Graphic 188" descr="Office Chair outline">
              <a:extLst>
                <a:ext uri="{FF2B5EF4-FFF2-40B4-BE49-F238E27FC236}">
                  <a16:creationId xmlns:a16="http://schemas.microsoft.com/office/drawing/2014/main" id="{5ABD215A-BA24-D29D-40FB-4ABFA1D355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53911" y="2763640"/>
              <a:ext cx="646720" cy="646720"/>
            </a:xfrm>
            <a:prstGeom prst="rect">
              <a:avLst/>
            </a:prstGeom>
          </p:spPr>
        </p:pic>
        <p:pic>
          <p:nvPicPr>
            <p:cNvPr id="190" name="Graphic 189" descr="Chat bubble outline">
              <a:extLst>
                <a:ext uri="{FF2B5EF4-FFF2-40B4-BE49-F238E27FC236}">
                  <a16:creationId xmlns:a16="http://schemas.microsoft.com/office/drawing/2014/main" id="{178C5D70-3622-1EEE-1F9C-DB56792A4C3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592667" y="4162869"/>
              <a:ext cx="715551" cy="715551"/>
            </a:xfrm>
            <a:prstGeom prst="rect">
              <a:avLst/>
            </a:prstGeom>
          </p:spPr>
        </p:pic>
        <p:pic>
          <p:nvPicPr>
            <p:cNvPr id="191" name="Graphic 190" descr="Boot outline">
              <a:extLst>
                <a:ext uri="{FF2B5EF4-FFF2-40B4-BE49-F238E27FC236}">
                  <a16:creationId xmlns:a16="http://schemas.microsoft.com/office/drawing/2014/main" id="{F078A018-FB88-E4E8-753E-7B9CBD7A244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9832283">
              <a:off x="8611935" y="1265786"/>
              <a:ext cx="583732" cy="583732"/>
            </a:xfrm>
            <a:prstGeom prst="rect">
              <a:avLst/>
            </a:prstGeom>
          </p:spPr>
        </p:pic>
        <p:pic>
          <p:nvPicPr>
            <p:cNvPr id="192" name="Graphic 191" descr="Bottle outline">
              <a:extLst>
                <a:ext uri="{FF2B5EF4-FFF2-40B4-BE49-F238E27FC236}">
                  <a16:creationId xmlns:a16="http://schemas.microsoft.com/office/drawing/2014/main" id="{37E85F1F-A782-C0AD-54EF-C87DEE5126C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5400000">
              <a:off x="8894528" y="1564692"/>
              <a:ext cx="536864" cy="475834"/>
            </a:xfrm>
            <a:prstGeom prst="rect">
              <a:avLst/>
            </a:prstGeom>
          </p:spPr>
        </p:pic>
        <p:pic>
          <p:nvPicPr>
            <p:cNvPr id="193" name="Graphic 192" descr="Box trolley outline">
              <a:extLst>
                <a:ext uri="{FF2B5EF4-FFF2-40B4-BE49-F238E27FC236}">
                  <a16:creationId xmlns:a16="http://schemas.microsoft.com/office/drawing/2014/main" id="{496F72A6-F893-021D-B5E9-9D83EFF8321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629109" y="5713907"/>
              <a:ext cx="642668" cy="642668"/>
            </a:xfrm>
            <a:prstGeom prst="rect">
              <a:avLst/>
            </a:prstGeom>
          </p:spPr>
        </p:pic>
      </p:grpSp>
      <p:pic>
        <p:nvPicPr>
          <p:cNvPr id="196" name="Picture Placeholder 195">
            <a:extLst>
              <a:ext uri="{FF2B5EF4-FFF2-40B4-BE49-F238E27FC236}">
                <a16:creationId xmlns:a16="http://schemas.microsoft.com/office/drawing/2014/main" id="{96ECBD80-39C8-F789-B2FD-2916789AED6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9"/>
          <a:srcRect l="-7050" t="-41316" r="1817" b="-4043"/>
          <a:stretch>
            <a:fillRect/>
          </a:stretch>
        </p:blipFill>
        <p:spPr>
          <a:xfrm>
            <a:off x="4222633" y="1137764"/>
            <a:ext cx="3671809" cy="5720235"/>
          </a:xfrm>
          <a:prstGeom prst="rect">
            <a:avLst/>
          </a:prstGeom>
        </p:spPr>
      </p:pic>
      <p:sp>
        <p:nvSpPr>
          <p:cNvPr id="197" name="Text Placeholder 91">
            <a:extLst>
              <a:ext uri="{FF2B5EF4-FFF2-40B4-BE49-F238E27FC236}">
                <a16:creationId xmlns:a16="http://schemas.microsoft.com/office/drawing/2014/main" id="{65177BE8-83CC-6262-AA90-B088C19355A9}"/>
              </a:ext>
            </a:extLst>
          </p:cNvPr>
          <p:cNvSpPr txBox="1">
            <a:spLocks/>
          </p:cNvSpPr>
          <p:nvPr/>
        </p:nvSpPr>
        <p:spPr>
          <a:xfrm>
            <a:off x="624416" y="5207265"/>
            <a:ext cx="4962216" cy="12080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b="1" cap="all" dirty="0">
                <a:solidFill>
                  <a:srgbClr val="FF0000"/>
                </a:solidFill>
              </a:rPr>
              <a:t>The Risks We Overlook: 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In an office setting, the biggest risks usually come from the everyday hazards we stop noticing because they feel so familiar. </a:t>
            </a: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5D4A31C7-EDDD-B1EB-CC7C-1E1EF471D2C1}"/>
              </a:ext>
            </a:extLst>
          </p:cNvPr>
          <p:cNvSpPr/>
          <p:nvPr/>
        </p:nvSpPr>
        <p:spPr>
          <a:xfrm>
            <a:off x="765773" y="4963789"/>
            <a:ext cx="1855692" cy="10757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th-TH" sz="28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634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plate 5 -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A5A5A"/>
      </a:accent1>
      <a:accent2>
        <a:srgbClr val="E3A72F"/>
      </a:accent2>
      <a:accent3>
        <a:srgbClr val="A5A5A5"/>
      </a:accent3>
      <a:accent4>
        <a:srgbClr val="7F7F7F"/>
      </a:accent4>
      <a:accent5>
        <a:srgbClr val="595959"/>
      </a:accent5>
      <a:accent6>
        <a:srgbClr val="3F3F3F"/>
      </a:accent6>
      <a:hlink>
        <a:srgbClr val="0563C1"/>
      </a:hlink>
      <a:folHlink>
        <a:srgbClr val="954F72"/>
      </a:folHlink>
    </a:clrScheme>
    <a:fontScheme name="Template - 5">
      <a:majorFont>
        <a:latin typeface="BodoniXT"/>
        <a:ea typeface=""/>
        <a:cs typeface="Angsana New"/>
      </a:majorFont>
      <a:minorFont>
        <a:latin typeface="Montserrat Light"/>
        <a:ea typeface=""/>
        <a:cs typeface="Cordia New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62709514CE924487B351C15B3628A2" ma:contentTypeVersion="14" ma:contentTypeDescription="Create a new document." ma:contentTypeScope="" ma:versionID="190f6d31eb7f143b53d57d1c66adfc69">
  <xsd:schema xmlns:xsd="http://www.w3.org/2001/XMLSchema" xmlns:xs="http://www.w3.org/2001/XMLSchema" xmlns:p="http://schemas.microsoft.com/office/2006/metadata/properties" xmlns:ns2="9facd48e-73ea-4d6f-9e5f-3adb50e3c9e2" xmlns:ns3="134f99e6-6323-4c8e-b7cb-dbaa0e8dd6d6" targetNamespace="http://schemas.microsoft.com/office/2006/metadata/properties" ma:root="true" ma:fieldsID="576602dec21e32320ba3ae6ac2321f81" ns2:_="" ns3:_="">
    <xsd:import namespace="9facd48e-73ea-4d6f-9e5f-3adb50e3c9e2"/>
    <xsd:import namespace="134f99e6-6323-4c8e-b7cb-dbaa0e8dd6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acd48e-73ea-4d6f-9e5f-3adb50e3c9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a9fd3ab-2479-4273-af5b-ed1177234aa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4f99e6-6323-4c8e-b7cb-dbaa0e8dd6d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dea4aab-a1b0-4cf4-bc02-233897fbec5a}" ma:internalName="TaxCatchAll" ma:showField="CatchAllData" ma:web="134f99e6-6323-4c8e-b7cb-dbaa0e8dd6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34f99e6-6323-4c8e-b7cb-dbaa0e8dd6d6" xsi:nil="true"/>
    <lcf76f155ced4ddcb4097134ff3c332f xmlns="9facd48e-73ea-4d6f-9e5f-3adb50e3c9e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C1D96D4-F709-489D-8E4A-31A240397AE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C8DD52-7B19-4C00-A4E2-A19D9D0A48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acd48e-73ea-4d6f-9e5f-3adb50e3c9e2"/>
    <ds:schemaRef ds:uri="134f99e6-6323-4c8e-b7cb-dbaa0e8dd6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76B0913-B8F1-4952-904B-E83F0F5FBAF2}">
  <ds:schemaRefs>
    <ds:schemaRef ds:uri="http://schemas.microsoft.com/office/2006/metadata/properties"/>
    <ds:schemaRef ds:uri="http://schemas.microsoft.com/office/infopath/2007/PartnerControls"/>
    <ds:schemaRef ds:uri="134f99e6-6323-4c8e-b7cb-dbaa0e8dd6d6"/>
    <ds:schemaRef ds:uri="9facd48e-73ea-4d6f-9e5f-3adb50e3c9e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2684</TotalTime>
  <Words>221</Words>
  <Application>Microsoft Office PowerPoint</Application>
  <PresentationFormat>Widescreen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Leelawadee</vt:lpstr>
      <vt:lpstr>Montserrat Light</vt:lpstr>
      <vt:lpstr>Office Theme</vt:lpstr>
      <vt:lpstr>Almost 50% of workplace injuries come from slips, trips, falls and ergonomic issues.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Win7</dc:creator>
  <cp:lastModifiedBy>Nutter, Tillie</cp:lastModifiedBy>
  <cp:revision>310</cp:revision>
  <dcterms:created xsi:type="dcterms:W3CDTF">2016-11-16T11:38:56Z</dcterms:created>
  <dcterms:modified xsi:type="dcterms:W3CDTF">2026-05-05T18:49:06Z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0x010100CB62709514CE924487B351C15B3628A2</vt:lpwstr>
  </property>
  <property fmtid="{D5CDD505-2E9C-101B-9397-08002B2CF9AE}" pid="3" name="MediaServiceImageTags">
    <vt:lpwstr/>
  </property>
</Properties>
</file>